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sldIdLst>
    <p:sldId id="256" r:id="rId6"/>
    <p:sldId id="280" r:id="rId7"/>
    <p:sldId id="295" r:id="rId8"/>
    <p:sldId id="294" r:id="rId9"/>
    <p:sldId id="296" r:id="rId10"/>
    <p:sldId id="297" r:id="rId11"/>
    <p:sldId id="282" r:id="rId12"/>
    <p:sldId id="278" r:id="rId1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9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DDBE3B-0FA3-6561-E7E8-137E4ED17D67}" name="socialab 1" initials="s1" userId="S::socialab1@socialablicense1.onmicrosoft.com::312c09ca-0bdf-4d26-91dc-d0408671951b" providerId="AD"/>
  <p188:author id="{73701E74-B728-24A8-9F19-01167E1E6195}" name="user1" initials="u" userId="S::user1@monogramcorp.com::fe72dfbe-fa46-43ab-92fb-168c16a574e3" providerId="AD"/>
  <p188:author id="{0861FEA3-4F8D-0982-38C1-7AF67ABEBD31}" name="Katerina Liasidi" initials="KL" userId="S::k.liasidi@titanmaterials.com::edac080b-92c2-4873-9037-f4bbfe529e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BA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550"/>
  </p:normalViewPr>
  <p:slideViewPr>
    <p:cSldViewPr snapToGrid="0">
      <p:cViewPr varScale="1">
        <p:scale>
          <a:sx n="52" d="100"/>
          <a:sy n="52" d="100"/>
        </p:scale>
        <p:origin x="130" y="29"/>
      </p:cViewPr>
      <p:guideLst>
        <p:guide orient="horz" pos="2160"/>
        <p:guide pos="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4A624-B7BD-B545-6C9A-143F2735E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5632F-1098-80F2-B6DC-9F689BE496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6DC65-E8AB-E356-DBBE-266B8E1E4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43AC4-D640-BFD1-B14D-0B720D8CA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CEE47-DF5E-84CB-A90B-3E595D8B1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02273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9C86E-D209-6192-CD35-A928D771B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296F7-26F4-DB87-169D-0A7FC2E6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42C3D-5AD7-CD0C-01A0-DCD9ADBD4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7E363-74F7-D554-9A19-0294EA685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6BBD-175A-76F7-0E03-91949730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2317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248C3-5EE4-8498-FA69-D7D610A5A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93DE0-5528-A56C-C77D-B0868FD09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E0F9B-DA0C-C1B0-3EEF-8C7009321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1B617-F87D-48D7-449B-F563AFD17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2B0B4-FEE5-AED4-405D-80F16DBF9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22961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68B4B-1E95-0566-494B-CA338D6B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9636B-C991-E3B2-0DBD-8E9BB2D442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7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B7086-D68A-BCD3-B2C8-BEAFB4C37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7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3BE86-7F3A-8C43-6D49-A51A2486B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7A3610-F972-FAB5-A51B-17AD4AAF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5B4D6-0CF4-CE4D-A051-139B712B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12352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48EDF-790B-EF9A-2441-7DECE8CA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FF119-E15C-F8D7-3A09-EAF92797E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225EF-3B9D-8CCB-289B-F720FEBFB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1A23F-4533-1910-73C9-19D8A3E4A8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EA0F40-7AAF-A05F-9631-1A77AC583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B6AFED-73EC-EDDA-4984-6808411F2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3CCD23-174C-FC9B-A455-A0EBE6DE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5CE26D-0448-BF04-A36B-3BD4063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37641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89B00-BD23-845D-79B5-7FE315E40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123C6-81D5-5C09-0758-EDA2714BF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3092D-CE27-A959-8B71-86DB8E93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B58CF-106A-C543-D5E1-E05F52572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92549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E19051-6BC8-1C71-0CDB-514E8DE62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DFE6F-4BAD-17B8-62C9-459DAD0D7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C5921-16A4-88E6-7F44-7621D120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06766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CEC2D-EB80-82AA-0045-D5D71DC3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D1B7-1DF8-A65A-5B68-ECA04045F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C43B3-F39C-F980-9A52-DA7E11767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5D84D-3397-7EE3-53F8-BDD71EF55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8D62D-05B5-1B97-FCF1-F6F851F4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5E9DD-795E-1718-E4CE-299F60D98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65782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5D88E-DB37-3D44-8DC6-65A039C3A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67B680-A73A-A844-8F9C-1141E96A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005B5-E876-6443-9D88-C2C3594E7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945274C-4F04-E34D-8FB0-F20A1F0079CE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8321809" y="283500"/>
            <a:ext cx="9720000" cy="9720000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GR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E45737B-317B-5442-889B-A00FEC4CE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6191" y="2079098"/>
            <a:ext cx="7769096" cy="7046120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GR" sz="30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34ED65-D9D7-E743-868C-A67661B4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91" y="191690"/>
            <a:ext cx="7769096" cy="1559805"/>
          </a:xfrm>
        </p:spPr>
        <p:txBody>
          <a:bodyPr anchor="b"/>
          <a:lstStyle>
            <a:lvl1pPr>
              <a:defRPr sz="4800"/>
            </a:lvl1pPr>
          </a:lstStyle>
          <a:p>
            <a:endParaRPr lang="en-GR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44C835-006E-7B48-A8E9-63376B65DAB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46190" y="9262796"/>
            <a:ext cx="7769096" cy="819417"/>
          </a:xfrm>
        </p:spPr>
        <p:txBody>
          <a:bodyPr/>
          <a:lstStyle>
            <a:lvl1pPr>
              <a:buNone/>
              <a:defRPr sz="2100" i="1"/>
            </a:lvl1pPr>
          </a:lstStyle>
          <a:p>
            <a:endParaRPr lang="en-GR" sz="3000"/>
          </a:p>
        </p:txBody>
      </p:sp>
    </p:spTree>
    <p:extLst>
      <p:ext uri="{BB962C8B-B14F-4D97-AF65-F5344CB8AC3E}">
        <p14:creationId xmlns:p14="http://schemas.microsoft.com/office/powerpoint/2010/main" val="3215701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5D88E-DB37-3D44-8DC6-65A039C3A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67B680-A73A-A844-8F9C-1141E96A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005B5-E876-6443-9D88-C2C3594E7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945274C-4F04-E34D-8FB0-F20A1F0079CE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240207" y="4029066"/>
            <a:ext cx="4247072" cy="4247072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GR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E45737B-317B-5442-889B-A00FEC4CE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6191" y="2079098"/>
            <a:ext cx="17880021" cy="137355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GR" sz="30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34ED65-D9D7-E743-868C-A67661B4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91" y="191690"/>
            <a:ext cx="7769096" cy="1559805"/>
          </a:xfrm>
        </p:spPr>
        <p:txBody>
          <a:bodyPr anchor="b"/>
          <a:lstStyle>
            <a:lvl1pPr>
              <a:defRPr sz="4800"/>
            </a:lvl1pPr>
          </a:lstStyle>
          <a:p>
            <a:endParaRPr lang="en-GR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44C835-006E-7B48-A8E9-63376B65DAB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46190" y="9262796"/>
            <a:ext cx="7769096" cy="819417"/>
          </a:xfrm>
        </p:spPr>
        <p:txBody>
          <a:bodyPr/>
          <a:lstStyle>
            <a:lvl1pPr>
              <a:buNone/>
              <a:defRPr sz="2100" i="1"/>
            </a:lvl1pPr>
          </a:lstStyle>
          <a:p>
            <a:endParaRPr lang="en-GR" sz="300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280D2D-7212-1045-E6B9-63D89C0E9359}"/>
              </a:ext>
            </a:extLst>
          </p:cNvPr>
          <p:cNvSpPr>
            <a:spLocks noGrp="1" noChangeAspect="1"/>
          </p:cNvSpPr>
          <p:nvPr>
            <p:ph idx="14"/>
          </p:nvPr>
        </p:nvSpPr>
        <p:spPr>
          <a:xfrm>
            <a:off x="4786519" y="4029066"/>
            <a:ext cx="4247072" cy="4247072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G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806AB1-A73E-5064-18F1-1238635D4D3E}"/>
              </a:ext>
            </a:extLst>
          </p:cNvPr>
          <p:cNvSpPr>
            <a:spLocks noGrp="1" noChangeAspect="1"/>
          </p:cNvSpPr>
          <p:nvPr>
            <p:ph idx="15"/>
          </p:nvPr>
        </p:nvSpPr>
        <p:spPr>
          <a:xfrm>
            <a:off x="9332830" y="4029065"/>
            <a:ext cx="4247072" cy="4247072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GR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3E29A6-9DFB-6240-5F12-501A9B5ECE58}"/>
              </a:ext>
            </a:extLst>
          </p:cNvPr>
          <p:cNvSpPr>
            <a:spLocks noGrp="1" noChangeAspect="1"/>
          </p:cNvSpPr>
          <p:nvPr>
            <p:ph idx="16"/>
          </p:nvPr>
        </p:nvSpPr>
        <p:spPr>
          <a:xfrm>
            <a:off x="13879141" y="4029065"/>
            <a:ext cx="4247072" cy="4247072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0471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77DC3-89D9-1D93-817C-AB1B1E5A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1FFC2B-71DC-AEA9-B38A-8F7C8E33D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91D24-0228-8750-C11B-EA2DBC743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578B3-DE2E-4287-BF25-783F1C56E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43D3D-7231-4E8F-AA16-F754B6D0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7605A-880D-043C-9E08-661E442A2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61497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38933-83B5-7251-B842-4D06EB5BE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EE0BE-D7A2-22B1-17E3-ABCED0FB7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2FECB-DA6F-9037-226B-9980248D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1E912-CDA9-8E74-2927-49F841FE3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FAA5D-3E7D-AE43-9375-1E8E040A9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255618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0BE6E9-AA66-0643-7A31-EA230991BC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7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96071-9FD3-1F8D-33A0-58DC6116F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7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89392-7419-142B-6FA0-0AD86506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E3066-F6A6-99FD-D27F-01A854825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ABC8D-B919-FE3C-ECF6-1069CB81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4645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FA394A-6BE6-37C9-347A-5CA01865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BC8F7-59CA-FFEA-1D0E-0317BE656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7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11248-296F-547B-C9E7-903C6DE02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8D22E-D8FB-304E-8777-BF854D943888}" type="datetimeFigureOut">
              <a:rPr lang="en-GR" smtClean="0"/>
              <a:t>04/29/2026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9544C-045A-F4DA-7E21-B1E220F5B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28D7E-98FB-0E04-CB7C-5B59BC503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26E56-9381-0C46-9CB4-A4D87572F7E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8227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regeneration.gr/regen-academy/22o%CF%82-%CE%BA%CF%85%CE%BA%CE%BB%CE%BF%CF%82-regeneration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hyperlink" Target="https://www.regeneration.gr/regen-academy/22o%CF%82-%CE%BA%CF%85%CE%BA%CE%BB%CE%BF%CF%82-regenerat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eneration.gr/regen-academy/22o%CF%82-%CE%BA%CF%85%CE%BA%CE%BB%CE%BF%CF%82-regeneration/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eneration.gr/regen-academy/22o%CF%82-%CE%BA%CF%85%CE%BA%CE%BB%CE%BF%CF%82-regeneration/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B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logo with a bee on it&#10;&#10;Description automatically generated">
            <a:extLst>
              <a:ext uri="{FF2B5EF4-FFF2-40B4-BE49-F238E27FC236}">
                <a16:creationId xmlns:a16="http://schemas.microsoft.com/office/drawing/2014/main" id="{911E080D-697E-8686-C7F9-ABE15FA6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2493" y="8801100"/>
            <a:ext cx="3785507" cy="1485900"/>
          </a:xfrm>
          <a:prstGeom prst="rect">
            <a:avLst/>
          </a:prstGeom>
        </p:spPr>
      </p:pic>
      <p:pic>
        <p:nvPicPr>
          <p:cNvPr id="13" name="Picture 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9CEE18B-C9DE-769D-B661-1713307DD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9800" y="613410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5F5B30-7473-F6B9-E8A4-90A237937CA3}"/>
              </a:ext>
            </a:extLst>
          </p:cNvPr>
          <p:cNvSpPr txBox="1"/>
          <p:nvPr/>
        </p:nvSpPr>
        <p:spPr>
          <a:xfrm>
            <a:off x="533400" y="4502884"/>
            <a:ext cx="109244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22</a:t>
            </a:r>
            <a:r>
              <a:rPr lang="el-GR" sz="6000" b="1" baseline="30000" dirty="0" err="1">
                <a:solidFill>
                  <a:schemeClr val="bg1"/>
                </a:solidFill>
              </a:rPr>
              <a:t>ος</a:t>
            </a:r>
            <a:r>
              <a:rPr lang="el-GR" sz="6000" b="1" dirty="0">
                <a:solidFill>
                  <a:schemeClr val="bg1"/>
                </a:solidFill>
              </a:rPr>
              <a:t> κύκλος </a:t>
            </a:r>
            <a:r>
              <a:rPr lang="en-US" sz="6000" b="1" dirty="0" err="1">
                <a:solidFill>
                  <a:schemeClr val="bg1"/>
                </a:solidFill>
              </a:rPr>
              <a:t>ReGen</a:t>
            </a:r>
            <a:r>
              <a:rPr lang="en-US" sz="6000" b="1" dirty="0">
                <a:solidFill>
                  <a:schemeClr val="bg1"/>
                </a:solidFill>
              </a:rPr>
              <a:t>, powered by 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The Coca-Cola Company</a:t>
            </a:r>
            <a:endParaRPr lang="en-GR" sz="60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245BEF-5DF5-8E2F-774A-C12CD9A90CF9}"/>
              </a:ext>
            </a:extLst>
          </p:cNvPr>
          <p:cNvSpPr txBox="1"/>
          <p:nvPr/>
        </p:nvSpPr>
        <p:spPr>
          <a:xfrm>
            <a:off x="533400" y="2669176"/>
            <a:ext cx="16561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chemeClr val="bg1"/>
                </a:solidFill>
              </a:rPr>
              <a:t>Media Kit for Campaign</a:t>
            </a:r>
            <a:endParaRPr lang="en-GR" sz="1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1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122CE-C1D1-359D-5AC7-73343DB7D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A64D95-B8BE-B89E-68B5-73CC507D4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964179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2FDA7-1B45-58EA-BF98-5D847051B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89304A2-3052-00B3-34C1-9410855B9DB2}"/>
              </a:ext>
            </a:extLst>
          </p:cNvPr>
          <p:cNvSpPr txBox="1"/>
          <p:nvPr/>
        </p:nvSpPr>
        <p:spPr>
          <a:xfrm>
            <a:off x="575187" y="36579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5BA9"/>
                </a:solidFill>
              </a:rPr>
              <a:t>Materials for campaign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743C26-EAC8-0C92-91B4-556E8A617ADC}"/>
              </a:ext>
            </a:extLst>
          </p:cNvPr>
          <p:cNvSpPr txBox="1"/>
          <p:nvPr/>
        </p:nvSpPr>
        <p:spPr>
          <a:xfrm>
            <a:off x="575187" y="1492097"/>
            <a:ext cx="8568813" cy="898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025BA9"/>
                </a:solidFill>
              </a:rPr>
              <a:t>Copy out of post</a:t>
            </a:r>
            <a:r>
              <a:rPr lang="el-GR" sz="2500" b="1" dirty="0">
                <a:solidFill>
                  <a:srgbClr val="025BA9"/>
                </a:solidFill>
              </a:rPr>
              <a:t> 1</a:t>
            </a:r>
            <a:r>
              <a:rPr lang="en-US" sz="2500" b="1" dirty="0">
                <a:solidFill>
                  <a:srgbClr val="025BA9"/>
                </a:solidFill>
              </a:rPr>
              <a:t>: </a:t>
            </a:r>
            <a:br>
              <a:rPr lang="en-US" sz="2500" b="1" dirty="0">
                <a:solidFill>
                  <a:srgbClr val="025BA9"/>
                </a:solidFill>
              </a:rPr>
            </a:br>
            <a:endParaRPr lang="en-US" sz="2500" b="1" dirty="0">
              <a:solidFill>
                <a:srgbClr val="025BA9"/>
              </a:solidFill>
            </a:endParaRPr>
          </a:p>
          <a:p>
            <a:r>
              <a:rPr lang="el-GR" sz="2500" dirty="0">
                <a:solidFill>
                  <a:srgbClr val="025BA9"/>
                </a:solidFill>
              </a:rPr>
              <a:t>Ο 22ος Κύκλος του </a:t>
            </a:r>
            <a:r>
              <a:rPr lang="en-US" sz="2500" dirty="0" err="1">
                <a:solidFill>
                  <a:srgbClr val="025BA9"/>
                </a:solidFill>
              </a:rPr>
              <a:t>ReGeneration</a:t>
            </a:r>
            <a:r>
              <a:rPr lang="en-US" sz="2500" dirty="0">
                <a:solidFill>
                  <a:srgbClr val="025BA9"/>
                </a:solidFill>
              </a:rPr>
              <a:t>, powered by The Coca-Cola Company, </a:t>
            </a:r>
            <a:r>
              <a:rPr lang="el-GR" sz="2500" dirty="0">
                <a:solidFill>
                  <a:srgbClr val="025BA9"/>
                </a:solidFill>
              </a:rPr>
              <a:t>σε προετοιμάζει να γίνεις </a:t>
            </a:r>
            <a:r>
              <a:rPr lang="en-US" sz="2500" dirty="0" err="1">
                <a:solidFill>
                  <a:srgbClr val="025BA9"/>
                </a:solidFill>
              </a:rPr>
              <a:t>ReGen</a:t>
            </a:r>
            <a:r>
              <a:rPr lang="en-US" sz="2500" dirty="0">
                <a:solidFill>
                  <a:srgbClr val="025BA9"/>
                </a:solidFill>
              </a:rPr>
              <a:t> Ready.</a:t>
            </a:r>
            <a:endParaRPr lang="el-GR" sz="2500" dirty="0">
              <a:solidFill>
                <a:srgbClr val="025BA9"/>
              </a:solidFill>
            </a:endParaRPr>
          </a:p>
          <a:p>
            <a:endParaRPr lang="en-US" sz="2500" dirty="0">
              <a:solidFill>
                <a:srgbClr val="025BA9"/>
              </a:solidFill>
            </a:endParaRPr>
          </a:p>
          <a:p>
            <a:r>
              <a:rPr lang="el-GR" sz="2500" dirty="0">
                <a:solidFill>
                  <a:srgbClr val="025BA9"/>
                </a:solidFill>
              </a:rPr>
              <a:t>Μέσα από </a:t>
            </a:r>
            <a:r>
              <a:rPr lang="en-US" sz="2500" dirty="0">
                <a:solidFill>
                  <a:srgbClr val="025BA9"/>
                </a:solidFill>
              </a:rPr>
              <a:t>live online sessions </a:t>
            </a:r>
            <a:r>
              <a:rPr lang="el-GR" sz="2500" dirty="0">
                <a:solidFill>
                  <a:srgbClr val="025BA9"/>
                </a:solidFill>
              </a:rPr>
              <a:t>και ασύγχρονη εκπαίδευση, αναπτύσσεις τα </a:t>
            </a:r>
            <a:r>
              <a:rPr lang="en-US" sz="2500" dirty="0">
                <a:solidFill>
                  <a:srgbClr val="025BA9"/>
                </a:solidFill>
              </a:rPr>
              <a:t>skills </a:t>
            </a:r>
            <a:r>
              <a:rPr lang="el-GR" sz="2500" dirty="0">
                <a:solidFill>
                  <a:srgbClr val="025BA9"/>
                </a:solidFill>
              </a:rPr>
              <a:t>που απαιτεί σήμερα η αγορά εργασίας:</a:t>
            </a:r>
          </a:p>
          <a:p>
            <a:endParaRPr lang="el-GR" sz="2500" dirty="0">
              <a:solidFill>
                <a:srgbClr val="025BA9"/>
              </a:solidFill>
            </a:endParaRPr>
          </a:p>
          <a:p>
            <a:r>
              <a:rPr lang="en-US" sz="2500" dirty="0">
                <a:solidFill>
                  <a:srgbClr val="025BA9"/>
                </a:solidFill>
              </a:rPr>
              <a:t>Career Readiness. Business Readiness. AI Readiness.</a:t>
            </a:r>
          </a:p>
          <a:p>
            <a:endParaRPr lang="el-GR" sz="2500" dirty="0">
              <a:solidFill>
                <a:srgbClr val="025BA9"/>
              </a:solidFill>
            </a:endParaRPr>
          </a:p>
          <a:p>
            <a:r>
              <a:rPr lang="en-US" sz="2500" b="1" dirty="0">
                <a:solidFill>
                  <a:srgbClr val="025BA9"/>
                </a:solidFill>
              </a:rPr>
              <a:t>Headline (25 characters):</a:t>
            </a:r>
          </a:p>
          <a:p>
            <a:r>
              <a:rPr lang="el-GR" sz="2500" dirty="0">
                <a:solidFill>
                  <a:srgbClr val="025BA9"/>
                </a:solidFill>
              </a:rPr>
              <a:t>Γίνε </a:t>
            </a:r>
            <a:r>
              <a:rPr lang="en-US" sz="2500" dirty="0" err="1">
                <a:solidFill>
                  <a:srgbClr val="025BA9"/>
                </a:solidFill>
              </a:rPr>
              <a:t>ReGen</a:t>
            </a:r>
            <a:r>
              <a:rPr lang="en-US" sz="2500" dirty="0">
                <a:solidFill>
                  <a:srgbClr val="025BA9"/>
                </a:solidFill>
              </a:rPr>
              <a:t> Ready</a:t>
            </a:r>
            <a:br>
              <a:rPr lang="el-GR" sz="2500" dirty="0">
                <a:solidFill>
                  <a:srgbClr val="025BA9"/>
                </a:solidFill>
              </a:rPr>
            </a:br>
            <a:endParaRPr lang="el-GR" sz="2500" dirty="0">
              <a:solidFill>
                <a:srgbClr val="025BA9"/>
              </a:solidFill>
            </a:endParaRPr>
          </a:p>
          <a:p>
            <a:r>
              <a:rPr lang="en-US" sz="2500" b="1" dirty="0">
                <a:solidFill>
                  <a:srgbClr val="025BA9"/>
                </a:solidFill>
              </a:rPr>
              <a:t>Link Description (30 characters):</a:t>
            </a:r>
            <a:endParaRPr lang="el-GR" sz="2500" b="1" dirty="0">
              <a:solidFill>
                <a:srgbClr val="025BA9"/>
              </a:solidFill>
            </a:endParaRPr>
          </a:p>
          <a:p>
            <a:r>
              <a:rPr lang="el-GR" sz="2500" dirty="0">
                <a:solidFill>
                  <a:srgbClr val="025BA9"/>
                </a:solidFill>
              </a:rPr>
              <a:t>Απόκτησε προσαρμοσμένα </a:t>
            </a:r>
            <a:r>
              <a:rPr lang="en-US" sz="2500" dirty="0">
                <a:solidFill>
                  <a:srgbClr val="025BA9"/>
                </a:solidFill>
              </a:rPr>
              <a:t>skills</a:t>
            </a:r>
            <a:br>
              <a:rPr lang="el-GR" sz="2800" dirty="0"/>
            </a:br>
            <a:br>
              <a:rPr lang="el-GR" sz="2800" dirty="0"/>
            </a:br>
            <a:r>
              <a:rPr lang="en-US" sz="2500" b="1" dirty="0">
                <a:solidFill>
                  <a:srgbClr val="025BA9"/>
                </a:solidFill>
              </a:rPr>
              <a:t>Destination URL: </a:t>
            </a:r>
            <a:r>
              <a:rPr lang="en-US" sz="2500" b="1" dirty="0">
                <a:solidFill>
                  <a:srgbClr val="025BA9"/>
                </a:solidFill>
                <a:hlinkClick r:id="rId2"/>
              </a:rPr>
              <a:t>https://www.regeneration.gr/regen-academy/22o%CF%82-%CE%BA%CF%85%CE%BA%CE%BB%CE%BF%CF%82-regeneration/</a:t>
            </a:r>
            <a:endParaRPr lang="en-US" sz="2500" b="1" dirty="0">
              <a:solidFill>
                <a:srgbClr val="025BA9"/>
              </a:solidFill>
            </a:endParaRPr>
          </a:p>
          <a:p>
            <a:endParaRPr lang="en-US" sz="2500" b="1" dirty="0">
              <a:solidFill>
                <a:srgbClr val="025BA9"/>
              </a:solidFill>
            </a:endParaRPr>
          </a:p>
          <a:p>
            <a:r>
              <a:rPr lang="en-US" sz="2500" b="1" dirty="0">
                <a:solidFill>
                  <a:srgbClr val="025BA9"/>
                </a:solidFill>
              </a:rPr>
              <a:t>CTA button: Apply Now</a:t>
            </a:r>
            <a:endParaRPr lang="el-GR" sz="2500" b="1" dirty="0">
              <a:solidFill>
                <a:srgbClr val="025BA9"/>
              </a:solidFill>
            </a:endParaRPr>
          </a:p>
          <a:p>
            <a:endParaRPr lang="el-GR" sz="25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153D8-5428-3D2B-8E14-56632D41F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578" y="1073676"/>
            <a:ext cx="7849378" cy="78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1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95D214-1065-7BB5-309F-3EE350FA0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F30A89-BC65-FF2A-952B-A8C2A702BB65}"/>
              </a:ext>
            </a:extLst>
          </p:cNvPr>
          <p:cNvSpPr txBox="1"/>
          <p:nvPr/>
        </p:nvSpPr>
        <p:spPr>
          <a:xfrm>
            <a:off x="1447800" y="127392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5BA9"/>
                </a:solidFill>
              </a:rPr>
              <a:t>Material for campaign</a:t>
            </a:r>
            <a:endParaRPr lang="en-GR" sz="4000" b="1" dirty="0">
              <a:solidFill>
                <a:srgbClr val="025BA9"/>
              </a:solidFill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0DB1F3BD-038E-9398-7FB4-2019100C0862}"/>
              </a:ext>
            </a:extLst>
          </p:cNvPr>
          <p:cNvSpPr txBox="1"/>
          <p:nvPr/>
        </p:nvSpPr>
        <p:spPr>
          <a:xfrm>
            <a:off x="843116" y="1027007"/>
            <a:ext cx="9677402" cy="105721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700" b="1" dirty="0">
                <a:solidFill>
                  <a:srgbClr val="025BA9"/>
                </a:solidFill>
              </a:rPr>
              <a:t>Copy out of post</a:t>
            </a:r>
            <a:r>
              <a:rPr lang="el-GR" sz="2700" b="1" dirty="0">
                <a:solidFill>
                  <a:srgbClr val="025BA9"/>
                </a:solidFill>
              </a:rPr>
              <a:t>2 </a:t>
            </a:r>
            <a:r>
              <a:rPr lang="en-US" sz="2700" b="1" dirty="0">
                <a:solidFill>
                  <a:srgbClr val="025BA9"/>
                </a:solidFill>
              </a:rPr>
              <a:t>: </a:t>
            </a:r>
          </a:p>
          <a:p>
            <a:endParaRPr lang="en-US" sz="2700" b="1" dirty="0">
              <a:solidFill>
                <a:srgbClr val="025BA9"/>
              </a:solidFill>
            </a:endParaRPr>
          </a:p>
          <a:p>
            <a:r>
              <a:rPr lang="el-GR" sz="2800" dirty="0">
                <a:solidFill>
                  <a:srgbClr val="025BA9"/>
                </a:solidFill>
              </a:rPr>
              <a:t>Οι αιτήσεις για τον 22ο Κύκλο του </a:t>
            </a:r>
            <a:r>
              <a:rPr lang="el-GR" sz="2800" dirty="0" err="1">
                <a:solidFill>
                  <a:srgbClr val="025BA9"/>
                </a:solidFill>
              </a:rPr>
              <a:t>ReGeneration</a:t>
            </a:r>
            <a:r>
              <a:rPr lang="el-GR" sz="2800" dirty="0">
                <a:solidFill>
                  <a:srgbClr val="025BA9"/>
                </a:solidFill>
              </a:rPr>
              <a:t>, </a:t>
            </a:r>
            <a:r>
              <a:rPr lang="en-US" sz="2800" dirty="0">
                <a:solidFill>
                  <a:srgbClr val="025BA9"/>
                </a:solidFill>
              </a:rPr>
              <a:t>powered by The Coca</a:t>
            </a:r>
            <a:r>
              <a:rPr lang="el-GR" sz="2800" dirty="0">
                <a:solidFill>
                  <a:srgbClr val="025BA9"/>
                </a:solidFill>
              </a:rPr>
              <a:t>-</a:t>
            </a:r>
            <a:r>
              <a:rPr lang="en-US" sz="2800" dirty="0">
                <a:solidFill>
                  <a:srgbClr val="025BA9"/>
                </a:solidFill>
              </a:rPr>
              <a:t>Cola Company,</a:t>
            </a:r>
            <a:r>
              <a:rPr lang="el-GR" sz="2800" dirty="0">
                <a:solidFill>
                  <a:srgbClr val="025BA9"/>
                </a:solidFill>
              </a:rPr>
              <a:t> είναι ανοιχτές έως και τις 18/05, στις 14:00!</a:t>
            </a:r>
            <a:br>
              <a:rPr lang="el-GR" sz="2800" dirty="0">
                <a:solidFill>
                  <a:srgbClr val="025BA9"/>
                </a:solidFill>
              </a:rPr>
            </a:br>
            <a:endParaRPr lang="el-GR" sz="2800" dirty="0">
              <a:solidFill>
                <a:srgbClr val="025BA9"/>
              </a:solidFill>
            </a:endParaRPr>
          </a:p>
          <a:p>
            <a:r>
              <a:rPr lang="el-GR" sz="2800" dirty="0">
                <a:solidFill>
                  <a:srgbClr val="025BA9"/>
                </a:solidFill>
              </a:rPr>
              <a:t>Μέσα από το </a:t>
            </a:r>
            <a:r>
              <a:rPr lang="el-GR" sz="2800" dirty="0" err="1">
                <a:solidFill>
                  <a:srgbClr val="025BA9"/>
                </a:solidFill>
              </a:rPr>
              <a:t>ReGen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Readiness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Lab</a:t>
            </a:r>
            <a:r>
              <a:rPr lang="el-GR" sz="2800" dirty="0">
                <a:solidFill>
                  <a:srgbClr val="025BA9"/>
                </a:solidFill>
              </a:rPr>
              <a:t>, το βασικό στάδιο εκπαίδευσης του προγράμματος, προετοιμάζεσαι για τις απαιτήσεις της σύγχρονης αγοράς εργασίας.</a:t>
            </a:r>
          </a:p>
          <a:p>
            <a:endParaRPr lang="el-GR" sz="2800" dirty="0">
              <a:solidFill>
                <a:srgbClr val="025BA9"/>
              </a:solidFill>
            </a:endParaRPr>
          </a:p>
          <a:p>
            <a:r>
              <a:rPr lang="el-GR" sz="2800" dirty="0">
                <a:solidFill>
                  <a:srgbClr val="025BA9"/>
                </a:solidFill>
              </a:rPr>
              <a:t>Με </a:t>
            </a:r>
            <a:r>
              <a:rPr lang="el-GR" sz="2800" dirty="0" err="1">
                <a:solidFill>
                  <a:srgbClr val="025BA9"/>
                </a:solidFill>
              </a:rPr>
              <a:t>live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online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sessions</a:t>
            </a:r>
            <a:r>
              <a:rPr lang="el-GR" sz="2800" dirty="0">
                <a:solidFill>
                  <a:srgbClr val="025BA9"/>
                </a:solidFill>
              </a:rPr>
              <a:t>, ασύγχρονη εκπαίδευση και </a:t>
            </a:r>
            <a:r>
              <a:rPr lang="en-US" sz="2800" dirty="0">
                <a:solidFill>
                  <a:srgbClr val="025BA9"/>
                </a:solidFill>
              </a:rPr>
              <a:t>real-world simulations</a:t>
            </a:r>
            <a:r>
              <a:rPr lang="el-GR" sz="2800" dirty="0">
                <a:solidFill>
                  <a:srgbClr val="025BA9"/>
                </a:solidFill>
              </a:rPr>
              <a:t>, αναπτύσσεις δεξιότητες που σε βοηθούν να σταθείς με αυτοπεποίθηση από την πρώτη κιόλας μέρα.</a:t>
            </a:r>
          </a:p>
          <a:p>
            <a:endParaRPr lang="el-GR" sz="2800" dirty="0">
              <a:solidFill>
                <a:srgbClr val="025BA9"/>
              </a:solidFill>
            </a:endParaRPr>
          </a:p>
          <a:p>
            <a:r>
              <a:rPr lang="el-GR" sz="2800" dirty="0">
                <a:solidFill>
                  <a:srgbClr val="025BA9"/>
                </a:solidFill>
              </a:rPr>
              <a:t>Γίνε </a:t>
            </a:r>
            <a:r>
              <a:rPr lang="el-GR" sz="2800" dirty="0" err="1">
                <a:solidFill>
                  <a:srgbClr val="025BA9"/>
                </a:solidFill>
              </a:rPr>
              <a:t>ReGen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Ready</a:t>
            </a:r>
            <a:r>
              <a:rPr lang="el-GR" sz="2800" dirty="0">
                <a:solidFill>
                  <a:srgbClr val="025BA9"/>
                </a:solidFill>
              </a:rPr>
              <a:t>:</a:t>
            </a:r>
            <a:br>
              <a:rPr lang="el-GR" sz="2800" dirty="0">
                <a:solidFill>
                  <a:srgbClr val="025BA9"/>
                </a:solidFill>
              </a:rPr>
            </a:br>
            <a:r>
              <a:rPr lang="el-GR" sz="2800" dirty="0" err="1">
                <a:solidFill>
                  <a:srgbClr val="025BA9"/>
                </a:solidFill>
              </a:rPr>
              <a:t>Career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Ready</a:t>
            </a:r>
            <a:r>
              <a:rPr lang="el-GR" sz="2800" dirty="0">
                <a:solidFill>
                  <a:srgbClr val="025BA9"/>
                </a:solidFill>
              </a:rPr>
              <a:t>. </a:t>
            </a:r>
            <a:r>
              <a:rPr lang="el-GR" sz="2800" dirty="0" err="1">
                <a:solidFill>
                  <a:srgbClr val="025BA9"/>
                </a:solidFill>
              </a:rPr>
              <a:t>Business</a:t>
            </a:r>
            <a:r>
              <a:rPr lang="el-GR" sz="2800" dirty="0">
                <a:solidFill>
                  <a:srgbClr val="025BA9"/>
                </a:solidFill>
              </a:rPr>
              <a:t> </a:t>
            </a:r>
            <a:r>
              <a:rPr lang="el-GR" sz="2800" dirty="0" err="1">
                <a:solidFill>
                  <a:srgbClr val="025BA9"/>
                </a:solidFill>
              </a:rPr>
              <a:t>Ready</a:t>
            </a:r>
            <a:r>
              <a:rPr lang="el-GR" sz="2800" dirty="0">
                <a:solidFill>
                  <a:srgbClr val="025BA9"/>
                </a:solidFill>
              </a:rPr>
              <a:t>. AI </a:t>
            </a:r>
            <a:r>
              <a:rPr lang="el-GR" sz="2800" dirty="0" err="1">
                <a:solidFill>
                  <a:srgbClr val="025BA9"/>
                </a:solidFill>
              </a:rPr>
              <a:t>Ready</a:t>
            </a:r>
            <a:r>
              <a:rPr lang="el-GR" sz="2800" dirty="0">
                <a:solidFill>
                  <a:srgbClr val="025BA9"/>
                </a:solidFill>
              </a:rPr>
              <a:t>.</a:t>
            </a:r>
            <a:br>
              <a:rPr lang="el-GR" sz="2800" dirty="0">
                <a:solidFill>
                  <a:srgbClr val="025BA9"/>
                </a:solidFill>
              </a:rPr>
            </a:br>
            <a:endParaRPr lang="el-GR" sz="2800" dirty="0">
              <a:solidFill>
                <a:srgbClr val="025BA9"/>
              </a:solidFill>
            </a:endParaRPr>
          </a:p>
          <a:p>
            <a:r>
              <a:rPr lang="en-US" sz="2700" b="1" dirty="0">
                <a:solidFill>
                  <a:srgbClr val="025BA9"/>
                </a:solidFill>
              </a:rPr>
              <a:t>Destination URL:</a:t>
            </a:r>
            <a:r>
              <a:rPr lang="el-GR" sz="2700" b="1" dirty="0">
                <a:solidFill>
                  <a:srgbClr val="025BA9"/>
                </a:solidFill>
              </a:rPr>
              <a:t> </a:t>
            </a:r>
            <a:r>
              <a:rPr lang="en-US" sz="2700" b="1" dirty="0">
                <a:solidFill>
                  <a:srgbClr val="025BA9"/>
                </a:solidFill>
                <a:hlinkClick r:id="rId4"/>
              </a:rPr>
              <a:t>https://www.regeneration.gr/regen-academy/22o%CF%82-%CE%BA%CF%85%CE%BA%CE%BB%CE%BF%CF%82-regeneration/</a:t>
            </a:r>
            <a:endParaRPr lang="en-US" sz="2700" b="1" dirty="0">
              <a:solidFill>
                <a:srgbClr val="025BA9"/>
              </a:solidFill>
            </a:endParaRPr>
          </a:p>
          <a:p>
            <a:endParaRPr lang="en-US" sz="2700" b="1" dirty="0">
              <a:solidFill>
                <a:srgbClr val="025BA9"/>
              </a:solidFill>
            </a:endParaRPr>
          </a:p>
          <a:p>
            <a:r>
              <a:rPr lang="en-US" sz="2700" b="1" dirty="0">
                <a:solidFill>
                  <a:srgbClr val="025BA9"/>
                </a:solidFill>
              </a:rPr>
              <a:t>CTA button: Apply Now</a:t>
            </a:r>
            <a:endParaRPr lang="el-GR" sz="2700" b="1" dirty="0">
              <a:solidFill>
                <a:srgbClr val="025BA9"/>
              </a:solidFill>
            </a:endParaRPr>
          </a:p>
          <a:p>
            <a:br>
              <a:rPr lang="el-GR" sz="2500" dirty="0">
                <a:solidFill>
                  <a:schemeClr val="bg1"/>
                </a:solidFill>
              </a:rPr>
            </a:br>
            <a:br>
              <a:rPr lang="el-GR" sz="2500" dirty="0">
                <a:solidFill>
                  <a:schemeClr val="bg1"/>
                </a:solidFill>
              </a:rPr>
            </a:br>
            <a:endParaRPr lang="el-GR" sz="2500" dirty="0">
              <a:solidFill>
                <a:schemeClr val="bg1"/>
              </a:solidFill>
            </a:endParaRPr>
          </a:p>
          <a:p>
            <a:endParaRPr lang="el-GR" sz="2500" dirty="0">
              <a:solidFill>
                <a:schemeClr val="bg1"/>
              </a:solidFill>
            </a:endParaRPr>
          </a:p>
        </p:txBody>
      </p:sp>
      <p:pic>
        <p:nvPicPr>
          <p:cNvPr id="3" name="Βίντεο TikTok _ 22ος Κύκλος ReGeneration (1)">
            <a:hlinkClick r:id="" action="ppaction://media"/>
            <a:extLst>
              <a:ext uri="{FF2B5EF4-FFF2-40B4-BE49-F238E27FC236}">
                <a16:creationId xmlns:a16="http://schemas.microsoft.com/office/drawing/2014/main" id="{DBB5477C-AD33-82B3-FA27-9940A5B97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81550" y="0"/>
            <a:ext cx="578643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4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95D214-1065-7BB5-309F-3EE350FA0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F30A89-BC65-FF2A-952B-A8C2A702BB65}"/>
              </a:ext>
            </a:extLst>
          </p:cNvPr>
          <p:cNvSpPr txBox="1"/>
          <p:nvPr/>
        </p:nvSpPr>
        <p:spPr>
          <a:xfrm>
            <a:off x="1447800" y="127392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5BA9"/>
                </a:solidFill>
              </a:rPr>
              <a:t>Material for campaign</a:t>
            </a:r>
            <a:endParaRPr lang="en-GR" sz="4000" b="1" dirty="0">
              <a:solidFill>
                <a:srgbClr val="025BA9"/>
              </a:solidFill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0DB1F3BD-038E-9398-7FB4-2019100C0862}"/>
              </a:ext>
            </a:extLst>
          </p:cNvPr>
          <p:cNvSpPr txBox="1"/>
          <p:nvPr/>
        </p:nvSpPr>
        <p:spPr>
          <a:xfrm>
            <a:off x="277693" y="835278"/>
            <a:ext cx="10193661" cy="1117228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025BA9"/>
                </a:solidFill>
              </a:rPr>
              <a:t>Copy out of post</a:t>
            </a:r>
            <a:r>
              <a:rPr lang="el-GR" sz="2400" b="1" dirty="0">
                <a:solidFill>
                  <a:srgbClr val="025BA9"/>
                </a:solidFill>
              </a:rPr>
              <a:t> 3 </a:t>
            </a:r>
            <a:r>
              <a:rPr lang="en-US" sz="2400" b="1" dirty="0">
                <a:solidFill>
                  <a:srgbClr val="025BA9"/>
                </a:solidFill>
              </a:rPr>
              <a:t>: </a:t>
            </a:r>
          </a:p>
          <a:p>
            <a:endParaRPr lang="en-US" sz="2400" b="1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Η καριέρα σου δεν ξεκινά “κάποια στιγμή”. Ξεκινά τώρα. 🚀</a:t>
            </a:r>
            <a:endParaRPr lang="en-US" sz="2400" dirty="0">
              <a:solidFill>
                <a:srgbClr val="025BA9"/>
              </a:solidFill>
            </a:endParaRPr>
          </a:p>
          <a:p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Ο 22ος Κύκλος του </a:t>
            </a:r>
            <a:r>
              <a:rPr lang="el-GR" sz="2400" dirty="0" err="1">
                <a:solidFill>
                  <a:srgbClr val="025BA9"/>
                </a:solidFill>
              </a:rPr>
              <a:t>ReGeneration</a:t>
            </a:r>
            <a:r>
              <a:rPr lang="el-GR" sz="2400" dirty="0">
                <a:solidFill>
                  <a:srgbClr val="025BA9"/>
                </a:solidFill>
              </a:rPr>
              <a:t>, </a:t>
            </a:r>
            <a:r>
              <a:rPr lang="el-GR" sz="2400" dirty="0" err="1">
                <a:solidFill>
                  <a:srgbClr val="025BA9"/>
                </a:solidFill>
              </a:rPr>
              <a:t>powered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by</a:t>
            </a:r>
            <a:r>
              <a:rPr lang="el-GR" sz="2400" dirty="0">
                <a:solidFill>
                  <a:srgbClr val="025BA9"/>
                </a:solidFill>
              </a:rPr>
              <a:t> @The Coca-Cola </a:t>
            </a:r>
            <a:r>
              <a:rPr lang="el-GR" sz="2400" dirty="0" err="1">
                <a:solidFill>
                  <a:srgbClr val="025BA9"/>
                </a:solidFill>
              </a:rPr>
              <a:t>Company</a:t>
            </a:r>
            <a:r>
              <a:rPr lang="el-GR" sz="2400" dirty="0">
                <a:solidFill>
                  <a:srgbClr val="025BA9"/>
                </a:solidFill>
              </a:rPr>
              <a:t>, έρχεται και φέτος διαδικτυακά και οι αιτήσεις μόλις άνοιξαν!</a:t>
            </a:r>
          </a:p>
          <a:p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Στο πλαίσιο του φετινού κύκλου, εντάσσεται το </a:t>
            </a:r>
            <a:r>
              <a:rPr lang="el-GR" sz="2400" dirty="0" err="1">
                <a:solidFill>
                  <a:srgbClr val="025BA9"/>
                </a:solidFill>
              </a:rPr>
              <a:t>ReGen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Readiness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Lab</a:t>
            </a:r>
            <a:r>
              <a:rPr lang="el-GR" sz="2400" dirty="0">
                <a:solidFill>
                  <a:srgbClr val="025BA9"/>
                </a:solidFill>
              </a:rPr>
              <a:t>. Ένα στάδιο εκπαίδευσης που σε προετοιμάζει, μέσα από έναν συνδυασμό </a:t>
            </a:r>
            <a:r>
              <a:rPr lang="el-GR" sz="2400" dirty="0" err="1">
                <a:solidFill>
                  <a:srgbClr val="025BA9"/>
                </a:solidFill>
              </a:rPr>
              <a:t>live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online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sessions</a:t>
            </a:r>
            <a:r>
              <a:rPr lang="el-GR" sz="2400" dirty="0">
                <a:solidFill>
                  <a:srgbClr val="025BA9"/>
                </a:solidFill>
              </a:rPr>
              <a:t>, ασύγχρονης εκπαίδευσης και πρακτικών ασκήσεων, για τις απαιτήσεις της αγοράς εργασίας:</a:t>
            </a:r>
          </a:p>
          <a:p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 err="1">
                <a:solidFill>
                  <a:srgbClr val="025BA9"/>
                </a:solidFill>
              </a:rPr>
              <a:t>Career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Readiness</a:t>
            </a:r>
            <a:r>
              <a:rPr lang="el-GR" sz="2400" dirty="0">
                <a:solidFill>
                  <a:srgbClr val="025BA9"/>
                </a:solidFill>
              </a:rPr>
              <a:t>. </a:t>
            </a:r>
            <a:r>
              <a:rPr lang="el-GR" sz="2400" dirty="0" err="1">
                <a:solidFill>
                  <a:srgbClr val="025BA9"/>
                </a:solidFill>
              </a:rPr>
              <a:t>Business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Readiness</a:t>
            </a:r>
            <a:r>
              <a:rPr lang="el-GR" sz="2400" dirty="0">
                <a:solidFill>
                  <a:srgbClr val="025BA9"/>
                </a:solidFill>
              </a:rPr>
              <a:t>. AI </a:t>
            </a:r>
            <a:r>
              <a:rPr lang="el-GR" sz="2400" dirty="0" err="1">
                <a:solidFill>
                  <a:srgbClr val="025BA9"/>
                </a:solidFill>
              </a:rPr>
              <a:t>Readiness</a:t>
            </a:r>
            <a:r>
              <a:rPr lang="el-GR" sz="2400" dirty="0">
                <a:solidFill>
                  <a:srgbClr val="025BA9"/>
                </a:solidFill>
              </a:rPr>
              <a:t>.</a:t>
            </a:r>
          </a:p>
          <a:p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✨ Αν είσαι νέος/νέα πτυχιούχος με 0–3 χρόνια εμπειρίας, αυτό είναι το επόμενο σου βήμα.✨</a:t>
            </a:r>
          </a:p>
          <a:p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Μην το αφήσεις για “μετά”...Κάνε αίτηση ΤΩΡΑ!</a:t>
            </a:r>
            <a:br>
              <a:rPr lang="el-GR" sz="2400" dirty="0">
                <a:solidFill>
                  <a:srgbClr val="025BA9"/>
                </a:solidFill>
              </a:rPr>
            </a:br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Γίνε </a:t>
            </a:r>
            <a:r>
              <a:rPr lang="el-GR" sz="2400" dirty="0" err="1">
                <a:solidFill>
                  <a:srgbClr val="025BA9"/>
                </a:solidFill>
              </a:rPr>
              <a:t>ReGen</a:t>
            </a:r>
            <a:r>
              <a:rPr lang="el-GR" sz="2400" dirty="0">
                <a:solidFill>
                  <a:srgbClr val="025BA9"/>
                </a:solidFill>
              </a:rPr>
              <a:t> </a:t>
            </a:r>
            <a:r>
              <a:rPr lang="el-GR" sz="2400" dirty="0" err="1">
                <a:solidFill>
                  <a:srgbClr val="025BA9"/>
                </a:solidFill>
              </a:rPr>
              <a:t>Ready</a:t>
            </a:r>
            <a:r>
              <a:rPr lang="el-GR" sz="2400" dirty="0">
                <a:solidFill>
                  <a:srgbClr val="025BA9"/>
                </a:solidFill>
              </a:rPr>
              <a:t>.</a:t>
            </a:r>
            <a:br>
              <a:rPr lang="el-GR" sz="2400" dirty="0">
                <a:solidFill>
                  <a:srgbClr val="025BA9"/>
                </a:solidFill>
              </a:rPr>
            </a:br>
            <a:endParaRPr lang="el-GR" sz="2400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🔗 </a:t>
            </a:r>
            <a:r>
              <a:rPr lang="en-US" sz="2400" b="1" dirty="0">
                <a:solidFill>
                  <a:srgbClr val="025BA9"/>
                </a:solidFill>
                <a:hlinkClick r:id="rId3"/>
              </a:rPr>
              <a:t>https://www.regeneration.gr/regen-academy/22o%CF%82-%CE%BA%CF%85%CE%BA%CE%BB%CE%BF%CF%82-regeneration/</a:t>
            </a:r>
            <a:endParaRPr lang="el-GR" sz="2400" b="1" dirty="0">
              <a:solidFill>
                <a:srgbClr val="025BA9"/>
              </a:solidFill>
            </a:endParaRPr>
          </a:p>
          <a:p>
            <a:endParaRPr lang="en-US" sz="2400" b="1" dirty="0">
              <a:solidFill>
                <a:srgbClr val="025BA9"/>
              </a:solidFill>
            </a:endParaRPr>
          </a:p>
          <a:p>
            <a:r>
              <a:rPr lang="el-GR" sz="2400" dirty="0">
                <a:solidFill>
                  <a:srgbClr val="025BA9"/>
                </a:solidFill>
              </a:rPr>
              <a:t>📅 Αιτήσεις έως: 18/05 | 14:00</a:t>
            </a:r>
          </a:p>
          <a:p>
            <a:br>
              <a:rPr lang="el-GR" sz="2400" dirty="0"/>
            </a:br>
            <a:br>
              <a:rPr lang="el-GR" sz="2400" dirty="0">
                <a:solidFill>
                  <a:schemeClr val="bg1"/>
                </a:solidFill>
              </a:rPr>
            </a:br>
            <a:br>
              <a:rPr lang="el-GR" sz="2400" dirty="0">
                <a:solidFill>
                  <a:schemeClr val="bg1"/>
                </a:solidFill>
              </a:rPr>
            </a:br>
            <a:endParaRPr lang="el-GR" sz="2400" dirty="0">
              <a:solidFill>
                <a:schemeClr val="bg1"/>
              </a:solidFill>
            </a:endParaRPr>
          </a:p>
          <a:p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ECA511-88B5-038F-77B4-2246996BF9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733" y="1469082"/>
            <a:ext cx="7348835" cy="734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56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5ED6B3-ED24-7866-57C9-BFFF958C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3696FA-5B12-2F09-AAB9-E1E429994862}"/>
              </a:ext>
            </a:extLst>
          </p:cNvPr>
          <p:cNvSpPr txBox="1"/>
          <p:nvPr/>
        </p:nvSpPr>
        <p:spPr>
          <a:xfrm>
            <a:off x="1447800" y="127392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5BA9"/>
                </a:solidFill>
              </a:rPr>
              <a:t>Material for campaign</a:t>
            </a:r>
            <a:endParaRPr lang="en-GR" sz="4000" b="1" dirty="0">
              <a:solidFill>
                <a:srgbClr val="025BA9"/>
              </a:solidFill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0E8EE72D-F4A8-FCE7-7A71-C1B6809270F1}"/>
              </a:ext>
            </a:extLst>
          </p:cNvPr>
          <p:cNvSpPr txBox="1"/>
          <p:nvPr/>
        </p:nvSpPr>
        <p:spPr>
          <a:xfrm>
            <a:off x="292442" y="835278"/>
            <a:ext cx="10193661" cy="108029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025BA9"/>
                </a:solidFill>
              </a:rPr>
              <a:t>English Copy: </a:t>
            </a:r>
          </a:p>
          <a:p>
            <a:endParaRPr lang="en-US" sz="2400" b="1" dirty="0">
              <a:solidFill>
                <a:srgbClr val="025BA9"/>
              </a:solidFill>
            </a:endParaRPr>
          </a:p>
          <a:p>
            <a:r>
              <a:rPr lang="en-US" sz="2400" dirty="0">
                <a:solidFill>
                  <a:srgbClr val="025BA9"/>
                </a:solidFill>
              </a:rPr>
              <a:t>Ready to take your next step?</a:t>
            </a: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dirty="0">
                <a:solidFill>
                  <a:srgbClr val="025BA9"/>
                </a:solidFill>
              </a:rPr>
              <a:t>Applications for the 22nd Cycle of </a:t>
            </a:r>
            <a:r>
              <a:rPr lang="en-US" sz="2400" dirty="0" err="1">
                <a:solidFill>
                  <a:srgbClr val="025BA9"/>
                </a:solidFill>
              </a:rPr>
              <a:t>ReGeneration</a:t>
            </a:r>
            <a:r>
              <a:rPr lang="en-US" sz="2400" dirty="0">
                <a:solidFill>
                  <a:srgbClr val="025BA9"/>
                </a:solidFill>
              </a:rPr>
              <a:t>, powered by The Coca-Cola Company, are now open!</a:t>
            </a: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dirty="0">
                <a:solidFill>
                  <a:srgbClr val="025BA9"/>
                </a:solidFill>
              </a:rPr>
              <a:t>This year, the program brings in the </a:t>
            </a:r>
            <a:r>
              <a:rPr lang="en-US" sz="2400" dirty="0" err="1">
                <a:solidFill>
                  <a:srgbClr val="025BA9"/>
                </a:solidFill>
              </a:rPr>
              <a:t>ReGen</a:t>
            </a:r>
            <a:r>
              <a:rPr lang="en-US" sz="2400" dirty="0">
                <a:solidFill>
                  <a:srgbClr val="025BA9"/>
                </a:solidFill>
              </a:rPr>
              <a:t> Readiness Lab</a:t>
            </a:r>
            <a:r>
              <a:rPr lang="el-GR" sz="2400" dirty="0">
                <a:solidFill>
                  <a:srgbClr val="025BA9"/>
                </a:solidFill>
              </a:rPr>
              <a:t>;</a:t>
            </a:r>
            <a:r>
              <a:rPr lang="en-US" sz="2400" dirty="0">
                <a:solidFill>
                  <a:srgbClr val="025BA9"/>
                </a:solidFill>
              </a:rPr>
              <a:t> a hands-on learning module built around what actually matters when starting your career.</a:t>
            </a:r>
            <a:endParaRPr lang="el-GR" sz="2400" dirty="0">
              <a:solidFill>
                <a:srgbClr val="025BA9"/>
              </a:solidFill>
            </a:endParaRP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dirty="0">
                <a:solidFill>
                  <a:srgbClr val="025BA9"/>
                </a:solidFill>
              </a:rPr>
              <a:t>You’ll work on how you show up, how you communicate, how you think through challenges and how to use tools like AI in real work situations.</a:t>
            </a:r>
            <a:endParaRPr lang="el-GR" sz="2400" dirty="0">
              <a:solidFill>
                <a:srgbClr val="025BA9"/>
              </a:solidFill>
            </a:endParaRP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b="1" dirty="0">
                <a:solidFill>
                  <a:srgbClr val="025BA9"/>
                </a:solidFill>
              </a:rPr>
              <a:t>Career Ready. Business Ready. AI Ready.</a:t>
            </a:r>
            <a:endParaRPr lang="el-GR" sz="2400" b="1" dirty="0">
              <a:solidFill>
                <a:srgbClr val="025BA9"/>
              </a:solidFill>
            </a:endParaRP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dirty="0">
                <a:solidFill>
                  <a:srgbClr val="025BA9"/>
                </a:solidFill>
              </a:rPr>
              <a:t>If you’re a recent graduate looking to build real-world confidence and skills, this is your moment.</a:t>
            </a: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b="1" dirty="0">
                <a:solidFill>
                  <a:srgbClr val="025BA9"/>
                </a:solidFill>
              </a:rPr>
              <a:t>Apply now</a:t>
            </a:r>
            <a:r>
              <a:rPr lang="el-GR" sz="2400" b="1" dirty="0">
                <a:solidFill>
                  <a:srgbClr val="025BA9"/>
                </a:solidFill>
              </a:rPr>
              <a:t>!</a:t>
            </a:r>
          </a:p>
          <a:p>
            <a:endParaRPr lang="en-US" sz="2400" dirty="0">
              <a:solidFill>
                <a:srgbClr val="025BA9"/>
              </a:solidFill>
            </a:endParaRPr>
          </a:p>
          <a:p>
            <a:r>
              <a:rPr lang="en-US" sz="2400" dirty="0">
                <a:solidFill>
                  <a:srgbClr val="025BA9"/>
                </a:solidFill>
              </a:rPr>
              <a:t>🔗</a:t>
            </a:r>
            <a:r>
              <a:rPr lang="en-US" sz="2400" dirty="0">
                <a:hlinkClick r:id="rId3"/>
              </a:rPr>
              <a:t>https://www.regeneration.gr/regen-academy/22o%CF%82-%CE%BA%CF%85%CE%BA%CE%BB%CE%BF%CF%82-regeneration/</a:t>
            </a:r>
            <a:endParaRPr lang="en-US" sz="2400" dirty="0"/>
          </a:p>
          <a:p>
            <a:br>
              <a:rPr lang="en-US" sz="2400" dirty="0">
                <a:solidFill>
                  <a:srgbClr val="025BA9"/>
                </a:solidFill>
              </a:rPr>
            </a:br>
            <a:r>
              <a:rPr lang="en-US" sz="2400" dirty="0">
                <a:solidFill>
                  <a:srgbClr val="025BA9"/>
                </a:solidFill>
              </a:rPr>
              <a:t>📅 </a:t>
            </a:r>
            <a:r>
              <a:rPr lang="en-US" sz="2400" b="1" dirty="0">
                <a:solidFill>
                  <a:srgbClr val="025BA9"/>
                </a:solidFill>
              </a:rPr>
              <a:t>Deadline: </a:t>
            </a:r>
            <a:r>
              <a:rPr lang="en-US" sz="2400" dirty="0">
                <a:solidFill>
                  <a:srgbClr val="025BA9"/>
                </a:solidFill>
              </a:rPr>
              <a:t>May 18 | 14:00</a:t>
            </a:r>
          </a:p>
          <a:p>
            <a:br>
              <a:rPr lang="el-GR" sz="2400" dirty="0"/>
            </a:br>
            <a:br>
              <a:rPr lang="el-GR" sz="2400" dirty="0">
                <a:solidFill>
                  <a:schemeClr val="bg1"/>
                </a:solidFill>
              </a:rPr>
            </a:br>
            <a:br>
              <a:rPr lang="el-GR" sz="2400" dirty="0">
                <a:solidFill>
                  <a:schemeClr val="bg1"/>
                </a:solidFill>
              </a:rPr>
            </a:br>
            <a:endParaRPr lang="el-GR" sz="2400" dirty="0">
              <a:solidFill>
                <a:schemeClr val="bg1"/>
              </a:solidFill>
            </a:endParaRPr>
          </a:p>
          <a:p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D4397-79F5-07D8-227D-5C136B8E9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719" y="1520080"/>
            <a:ext cx="7246839" cy="724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02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5A4B6A-3F2C-19B7-5FA6-43B66AD40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4E2A9D-3A23-BAEB-944C-8FC8BF06ED89}"/>
              </a:ext>
            </a:extLst>
          </p:cNvPr>
          <p:cNvSpPr txBox="1"/>
          <p:nvPr/>
        </p:nvSpPr>
        <p:spPr>
          <a:xfrm>
            <a:off x="347893" y="387055"/>
            <a:ext cx="571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5BA9"/>
                </a:solidFill>
              </a:rPr>
              <a:t>Materials for campaign</a:t>
            </a:r>
            <a:r>
              <a:rPr lang="el-GR" sz="4000" b="1" dirty="0">
                <a:solidFill>
                  <a:srgbClr val="025BA9"/>
                </a:solidFill>
              </a:rPr>
              <a:t> </a:t>
            </a:r>
            <a:endParaRPr lang="en-US" sz="4000" b="1" dirty="0">
              <a:solidFill>
                <a:srgbClr val="025BA9"/>
              </a:solidFill>
            </a:endParaRPr>
          </a:p>
          <a:p>
            <a:r>
              <a:rPr lang="en-US" sz="4000" b="1" dirty="0">
                <a:solidFill>
                  <a:srgbClr val="025BA9"/>
                </a:solidFill>
              </a:rPr>
              <a:t>Stories </a:t>
            </a:r>
            <a:endParaRPr lang="en-GR" sz="4000" b="1" dirty="0">
              <a:solidFill>
                <a:srgbClr val="025BA9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5734A4-EF1A-6D79-947E-0C0CCB0AD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113" y="0"/>
            <a:ext cx="5788780" cy="1028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91EF19-0313-8994-F3B3-62099A720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1327" y="0"/>
            <a:ext cx="578878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7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BA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4D1CD8-6455-E778-D959-8F37FB12A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logo with a bee on it&#10;&#10;Description automatically generated">
            <a:extLst>
              <a:ext uri="{FF2B5EF4-FFF2-40B4-BE49-F238E27FC236}">
                <a16:creationId xmlns:a16="http://schemas.microsoft.com/office/drawing/2014/main" id="{B4F63910-6C01-1434-D2E0-989C98924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2493" y="8801100"/>
            <a:ext cx="3785507" cy="1485900"/>
          </a:xfrm>
          <a:prstGeom prst="rect">
            <a:avLst/>
          </a:prstGeom>
        </p:spPr>
      </p:pic>
      <p:pic>
        <p:nvPicPr>
          <p:cNvPr id="13" name="Picture 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14410D9-E3BA-AFC6-1CBB-F703505FE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9800" y="613410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D6F833-5669-E015-C452-14B21993C5B8}"/>
              </a:ext>
            </a:extLst>
          </p:cNvPr>
          <p:cNvSpPr txBox="1"/>
          <p:nvPr/>
        </p:nvSpPr>
        <p:spPr>
          <a:xfrm>
            <a:off x="5791200" y="4502884"/>
            <a:ext cx="61636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R" sz="10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68340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a1a0d9-2be0-43d0-bc28-ef38427c07d4" xsi:nil="true"/>
    <lcf76f155ced4ddcb4097134ff3c332f xmlns="be4754c2-d20f-4824-a5ca-2edca84626c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FF5CC92727F4FBB3F276717678CA0" ma:contentTypeVersion="12" ma:contentTypeDescription="Create a new document." ma:contentTypeScope="" ma:versionID="1929d92974964e19b8bfbb3725264ca3">
  <xsd:schema xmlns:xsd="http://www.w3.org/2001/XMLSchema" xmlns:xs="http://www.w3.org/2001/XMLSchema" xmlns:p="http://schemas.microsoft.com/office/2006/metadata/properties" xmlns:ns2="be4754c2-d20f-4824-a5ca-2edca84626c4" xmlns:ns3="3fa1a0d9-2be0-43d0-bc28-ef38427c07d4" targetNamespace="http://schemas.microsoft.com/office/2006/metadata/properties" ma:root="true" ma:fieldsID="7809cd1054d8e20d3c540d7bcefc5ad1" ns2:_="" ns3:_="">
    <xsd:import namespace="be4754c2-d20f-4824-a5ca-2edca84626c4"/>
    <xsd:import namespace="3fa1a0d9-2be0-43d0-bc28-ef38427c0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754c2-d20f-4824-a5ca-2edca84626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2785446-9769-4d89-b2e9-9690fab3e6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a1a0d9-2be0-43d0-bc28-ef38427c07d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4ab88b-ceeb-45e1-a0e8-d80339cc4345}" ma:internalName="TaxCatchAll" ma:showField="CatchAllData" ma:web="3fa1a0d9-2be0-43d0-bc28-ef38427c07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4B9F0F-90C6-4C82-B1C0-60474D7A81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9BE483-DA58-4A2A-820B-3DB11CEFAA1D}">
  <ds:schemaRefs>
    <ds:schemaRef ds:uri="http://purl.org/dc/terms/"/>
    <ds:schemaRef ds:uri="be4754c2-d20f-4824-a5ca-2edca84626c4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3fa1a0d9-2be0-43d0-bc28-ef38427c07d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EA78CE2-57D9-435D-A79F-8F07643EB3E5}">
  <ds:schemaRefs>
    <ds:schemaRef ds:uri="3fa1a0d9-2be0-43d0-bc28-ef38427c07d4"/>
    <ds:schemaRef ds:uri="be4754c2-d20f-4824-a5ca-2edca84626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647</Words>
  <Application>Microsoft Office PowerPoint</Application>
  <PresentationFormat>Custom</PresentationFormat>
  <Paragraphs>72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 Light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 Lab. X TITAN</dc:title>
  <dc:creator>Socialab91</dc:creator>
  <cp:lastModifiedBy>Marianna Kopsacheili</cp:lastModifiedBy>
  <cp:revision>55</cp:revision>
  <dcterms:created xsi:type="dcterms:W3CDTF">2006-08-16T00:00:00Z</dcterms:created>
  <dcterms:modified xsi:type="dcterms:W3CDTF">2026-04-29T10:07:57Z</dcterms:modified>
  <dc:identifier>DAGztrH-zFM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0x010100189FF5CC92727F4FBB3F276717678CA0</vt:lpwstr>
  </property>
  <property fmtid="{D5CDD505-2E9C-101B-9397-08002B2CF9AE}" pid="3" name="MediaServiceImageTags">
    <vt:lpwstr/>
  </property>
</Properties>
</file>